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3399"/>
    <a:srgbClr val="FF6600"/>
    <a:srgbClr val="660066"/>
    <a:srgbClr val="4A2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8" autoAdjust="0"/>
    <p:restoredTop sz="94619" autoAdjust="0"/>
  </p:normalViewPr>
  <p:slideViewPr>
    <p:cSldViewPr>
      <p:cViewPr varScale="1">
        <p:scale>
          <a:sx n="84" d="100"/>
          <a:sy n="84" d="100"/>
        </p:scale>
        <p:origin x="-10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3E5534-9DE3-45AA-86AE-26C33F01042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895A43-C89C-49F8-A72C-039A72C41E8F}">
      <dgm:prSet phldrT="[Text]" custT="1"/>
      <dgm:spPr/>
      <dgm:t>
        <a:bodyPr/>
        <a:lstStyle/>
        <a:p>
          <a:r>
            <a:rPr lang="en-US" sz="1200" dirty="0" smtClean="0"/>
            <a:t>“</a:t>
          </a:r>
          <a:r>
            <a:rPr lang="en-US" sz="1400" b="1" dirty="0" smtClean="0"/>
            <a:t>Who?</a:t>
          </a:r>
          <a:r>
            <a:rPr lang="en-US" sz="1200" dirty="0" smtClean="0"/>
            <a:t> (wrote the pages and are they an expert in the field)”</a:t>
          </a:r>
          <a:endParaRPr lang="en-US" sz="1200" dirty="0"/>
        </a:p>
      </dgm:t>
    </dgm:pt>
    <dgm:pt modelId="{75956A0B-BC7F-4F71-9ADE-75D4CB5A1BAB}" type="parTrans" cxnId="{46E7A813-80DC-49EB-A617-6469D629A7F8}">
      <dgm:prSet/>
      <dgm:spPr/>
      <dgm:t>
        <a:bodyPr/>
        <a:lstStyle/>
        <a:p>
          <a:endParaRPr lang="en-US"/>
        </a:p>
      </dgm:t>
    </dgm:pt>
    <dgm:pt modelId="{B6B4369D-1BBA-49EF-9A27-DC3CB6EBF8F5}" type="sibTrans" cxnId="{46E7A813-80DC-49EB-A617-6469D629A7F8}">
      <dgm:prSet/>
      <dgm:spPr/>
      <dgm:t>
        <a:bodyPr/>
        <a:lstStyle/>
        <a:p>
          <a:endParaRPr lang="en-US"/>
        </a:p>
      </dgm:t>
    </dgm:pt>
    <dgm:pt modelId="{99E3FEA7-6A3F-4B80-8A47-BF76A5FA968F}">
      <dgm:prSet phldrT="[Text]" custT="1"/>
      <dgm:spPr/>
      <dgm:t>
        <a:bodyPr/>
        <a:lstStyle/>
        <a:p>
          <a:r>
            <a:rPr lang="en-US" sz="1200" dirty="0" smtClean="0"/>
            <a:t>“</a:t>
          </a:r>
          <a:r>
            <a:rPr lang="en-US" sz="1400" b="1" dirty="0" smtClean="0"/>
            <a:t>What?</a:t>
          </a:r>
          <a:r>
            <a:rPr lang="en-US" sz="1200" dirty="0" smtClean="0"/>
            <a:t> (does the author say is the purpose of the site?)”</a:t>
          </a:r>
          <a:endParaRPr lang="en-US" sz="1200" dirty="0"/>
        </a:p>
      </dgm:t>
    </dgm:pt>
    <dgm:pt modelId="{D88F6249-9A81-46C0-8BC8-B3098C2353F5}" type="parTrans" cxnId="{FB0D18C4-7E83-4206-82C9-2F2D5695BB16}">
      <dgm:prSet/>
      <dgm:spPr/>
      <dgm:t>
        <a:bodyPr/>
        <a:lstStyle/>
        <a:p>
          <a:endParaRPr lang="en-US"/>
        </a:p>
      </dgm:t>
    </dgm:pt>
    <dgm:pt modelId="{EE0947D2-98BB-4FF3-8F6C-8105E002C8C0}" type="sibTrans" cxnId="{FB0D18C4-7E83-4206-82C9-2F2D5695BB16}">
      <dgm:prSet/>
      <dgm:spPr/>
      <dgm:t>
        <a:bodyPr/>
        <a:lstStyle/>
        <a:p>
          <a:endParaRPr lang="en-US"/>
        </a:p>
      </dgm:t>
    </dgm:pt>
    <dgm:pt modelId="{82A85A75-4842-49C7-8F90-2C4277CD6F22}">
      <dgm:prSet phldrT="[Text]" custT="1"/>
      <dgm:spPr/>
      <dgm:t>
        <a:bodyPr/>
        <a:lstStyle/>
        <a:p>
          <a:r>
            <a:rPr lang="en-US" sz="1200" dirty="0" smtClean="0"/>
            <a:t>“</a:t>
          </a:r>
          <a:r>
            <a:rPr lang="en-US" sz="1400" b="1" dirty="0" smtClean="0"/>
            <a:t>When?</a:t>
          </a:r>
          <a:r>
            <a:rPr lang="en-US" sz="1200" dirty="0" smtClean="0"/>
            <a:t> (was the site created, updated, last worked on?)”</a:t>
          </a:r>
          <a:endParaRPr lang="en-US" sz="1200" dirty="0"/>
        </a:p>
      </dgm:t>
    </dgm:pt>
    <dgm:pt modelId="{9949B8D3-934A-4C68-821F-920327E51CD6}" type="parTrans" cxnId="{258A93E2-6ED9-437C-83DB-E48E061DF62C}">
      <dgm:prSet/>
      <dgm:spPr/>
      <dgm:t>
        <a:bodyPr/>
        <a:lstStyle/>
        <a:p>
          <a:endParaRPr lang="en-US"/>
        </a:p>
      </dgm:t>
    </dgm:pt>
    <dgm:pt modelId="{CA13D85B-7AC6-4DCF-ACB6-080BB4F2802E}" type="sibTrans" cxnId="{258A93E2-6ED9-437C-83DB-E48E061DF62C}">
      <dgm:prSet/>
      <dgm:spPr/>
      <dgm:t>
        <a:bodyPr/>
        <a:lstStyle/>
        <a:p>
          <a:endParaRPr lang="en-US"/>
        </a:p>
      </dgm:t>
    </dgm:pt>
    <dgm:pt modelId="{0E94D948-0364-4C58-95CB-54687664E861}">
      <dgm:prSet phldrT="[Text]" custT="1"/>
      <dgm:spPr/>
      <dgm:t>
        <a:bodyPr/>
        <a:lstStyle/>
        <a:p>
          <a:r>
            <a:rPr lang="en-US" sz="1200" dirty="0" smtClean="0"/>
            <a:t>“</a:t>
          </a:r>
          <a:r>
            <a:rPr lang="en-US" sz="1400" b="1" dirty="0" smtClean="0"/>
            <a:t>Where? </a:t>
          </a:r>
          <a:r>
            <a:rPr lang="en-US" sz="1200" dirty="0" smtClean="0"/>
            <a:t>(does the information come from?)”</a:t>
          </a:r>
          <a:endParaRPr lang="en-US" sz="1200" dirty="0"/>
        </a:p>
      </dgm:t>
    </dgm:pt>
    <dgm:pt modelId="{5F3DD76E-7551-4BEF-8B57-6F195D202ED0}" type="parTrans" cxnId="{B853B7A2-3C4F-460E-B3E4-ED84030C54D6}">
      <dgm:prSet/>
      <dgm:spPr/>
      <dgm:t>
        <a:bodyPr/>
        <a:lstStyle/>
        <a:p>
          <a:endParaRPr lang="en-US"/>
        </a:p>
      </dgm:t>
    </dgm:pt>
    <dgm:pt modelId="{721E0BC0-3053-4034-B3B8-F41126E249A0}" type="sibTrans" cxnId="{B853B7A2-3C4F-460E-B3E4-ED84030C54D6}">
      <dgm:prSet/>
      <dgm:spPr/>
      <dgm:t>
        <a:bodyPr/>
        <a:lstStyle/>
        <a:p>
          <a:endParaRPr lang="en-US"/>
        </a:p>
      </dgm:t>
    </dgm:pt>
    <dgm:pt modelId="{C5488F84-DBEA-4593-8F04-3BD11E9A7E99}">
      <dgm:prSet phldrT="[Text]" custT="1"/>
      <dgm:spPr/>
      <dgm:t>
        <a:bodyPr/>
        <a:lstStyle/>
        <a:p>
          <a:r>
            <a:rPr lang="en-US" sz="1200" dirty="0" smtClean="0"/>
            <a:t>“</a:t>
          </a:r>
          <a:r>
            <a:rPr lang="en-US" sz="1400" b="1" dirty="0" smtClean="0"/>
            <a:t>Why?</a:t>
          </a:r>
          <a:r>
            <a:rPr lang="en-US" sz="1400" dirty="0" smtClean="0"/>
            <a:t> </a:t>
          </a:r>
          <a:r>
            <a:rPr lang="en-US" sz="1200" dirty="0" smtClean="0"/>
            <a:t>(is the information useful for my purpose?)”</a:t>
          </a:r>
          <a:endParaRPr lang="en-US" sz="1200" dirty="0"/>
        </a:p>
      </dgm:t>
    </dgm:pt>
    <dgm:pt modelId="{D5A2F0F5-B0B2-42F7-98FF-111CBCF5A877}" type="parTrans" cxnId="{E3418C45-B967-4524-A7D9-99ED0C1D9C48}">
      <dgm:prSet/>
      <dgm:spPr/>
      <dgm:t>
        <a:bodyPr/>
        <a:lstStyle/>
        <a:p>
          <a:endParaRPr lang="en-US"/>
        </a:p>
      </dgm:t>
    </dgm:pt>
    <dgm:pt modelId="{BDFFC827-E4FD-4C2E-8B93-22E3BF33E736}" type="sibTrans" cxnId="{E3418C45-B967-4524-A7D9-99ED0C1D9C48}">
      <dgm:prSet/>
      <dgm:spPr/>
      <dgm:t>
        <a:bodyPr/>
        <a:lstStyle/>
        <a:p>
          <a:endParaRPr lang="en-US"/>
        </a:p>
      </dgm:t>
    </dgm:pt>
    <dgm:pt modelId="{35BE0C54-DEDB-421B-A84A-886C3862580C}" type="pres">
      <dgm:prSet presAssocID="{473E5534-9DE3-45AA-86AE-26C33F01042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966C78-3CBB-48AC-A54F-252050E6C4E4}" type="pres">
      <dgm:prSet presAssocID="{473E5534-9DE3-45AA-86AE-26C33F01042C}" presName="cycle" presStyleCnt="0"/>
      <dgm:spPr/>
    </dgm:pt>
    <dgm:pt modelId="{D23C4D1D-8E67-4E99-AB21-48705FD6B2A2}" type="pres">
      <dgm:prSet presAssocID="{99895A43-C89C-49F8-A72C-039A72C41E8F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9ABEE-75CC-4425-8958-5F1AEA869042}" type="pres">
      <dgm:prSet presAssocID="{B6B4369D-1BBA-49EF-9A27-DC3CB6EBF8F5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C20EC0D4-FC63-400E-A482-BD3B3FBAA64E}" type="pres">
      <dgm:prSet presAssocID="{99E3FEA7-6A3F-4B80-8A47-BF76A5FA968F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5FE50-3A05-4AB1-9682-DAA008BBBC4B}" type="pres">
      <dgm:prSet presAssocID="{82A85A75-4842-49C7-8F90-2C4277CD6F22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C06B3D-2251-4D79-B8D0-7BFE29969174}" type="pres">
      <dgm:prSet presAssocID="{0E94D948-0364-4C58-95CB-54687664E861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4F165-ADAC-4F57-9E0F-9903764911D4}" type="pres">
      <dgm:prSet presAssocID="{C5488F84-DBEA-4593-8F04-3BD11E9A7E99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BEB94E-387E-490A-808F-17FABCCDE9C3}" type="presOf" srcId="{C5488F84-DBEA-4593-8F04-3BD11E9A7E99}" destId="{1954F165-ADAC-4F57-9E0F-9903764911D4}" srcOrd="0" destOrd="0" presId="urn:microsoft.com/office/officeart/2005/8/layout/cycle3"/>
    <dgm:cxn modelId="{D4F9EF13-2BF3-425A-8630-371864F02FFF}" type="presOf" srcId="{99895A43-C89C-49F8-A72C-039A72C41E8F}" destId="{D23C4D1D-8E67-4E99-AB21-48705FD6B2A2}" srcOrd="0" destOrd="0" presId="urn:microsoft.com/office/officeart/2005/8/layout/cycle3"/>
    <dgm:cxn modelId="{46E7A813-80DC-49EB-A617-6469D629A7F8}" srcId="{473E5534-9DE3-45AA-86AE-26C33F01042C}" destId="{99895A43-C89C-49F8-A72C-039A72C41E8F}" srcOrd="0" destOrd="0" parTransId="{75956A0B-BC7F-4F71-9ADE-75D4CB5A1BAB}" sibTransId="{B6B4369D-1BBA-49EF-9A27-DC3CB6EBF8F5}"/>
    <dgm:cxn modelId="{4D38823B-CA30-40DE-99FC-22AC5D4CCE44}" type="presOf" srcId="{B6B4369D-1BBA-49EF-9A27-DC3CB6EBF8F5}" destId="{3899ABEE-75CC-4425-8958-5F1AEA869042}" srcOrd="0" destOrd="0" presId="urn:microsoft.com/office/officeart/2005/8/layout/cycle3"/>
    <dgm:cxn modelId="{36D8C2E4-2BA7-490F-B116-09220B8EC5AA}" type="presOf" srcId="{473E5534-9DE3-45AA-86AE-26C33F01042C}" destId="{35BE0C54-DEDB-421B-A84A-886C3862580C}" srcOrd="0" destOrd="0" presId="urn:microsoft.com/office/officeart/2005/8/layout/cycle3"/>
    <dgm:cxn modelId="{837D7F01-C733-46C9-8DB4-C49E0F33C76B}" type="presOf" srcId="{82A85A75-4842-49C7-8F90-2C4277CD6F22}" destId="{8425FE50-3A05-4AB1-9682-DAA008BBBC4B}" srcOrd="0" destOrd="0" presId="urn:microsoft.com/office/officeart/2005/8/layout/cycle3"/>
    <dgm:cxn modelId="{258A93E2-6ED9-437C-83DB-E48E061DF62C}" srcId="{473E5534-9DE3-45AA-86AE-26C33F01042C}" destId="{82A85A75-4842-49C7-8F90-2C4277CD6F22}" srcOrd="2" destOrd="0" parTransId="{9949B8D3-934A-4C68-821F-920327E51CD6}" sibTransId="{CA13D85B-7AC6-4DCF-ACB6-080BB4F2802E}"/>
    <dgm:cxn modelId="{AADF222F-3C8B-47B2-9EC0-1ACAFD675731}" type="presOf" srcId="{99E3FEA7-6A3F-4B80-8A47-BF76A5FA968F}" destId="{C20EC0D4-FC63-400E-A482-BD3B3FBAA64E}" srcOrd="0" destOrd="0" presId="urn:microsoft.com/office/officeart/2005/8/layout/cycle3"/>
    <dgm:cxn modelId="{B853B7A2-3C4F-460E-B3E4-ED84030C54D6}" srcId="{473E5534-9DE3-45AA-86AE-26C33F01042C}" destId="{0E94D948-0364-4C58-95CB-54687664E861}" srcOrd="3" destOrd="0" parTransId="{5F3DD76E-7551-4BEF-8B57-6F195D202ED0}" sibTransId="{721E0BC0-3053-4034-B3B8-F41126E249A0}"/>
    <dgm:cxn modelId="{2087D4B1-37D6-42D9-833E-83B0C6020466}" type="presOf" srcId="{0E94D948-0364-4C58-95CB-54687664E861}" destId="{23C06B3D-2251-4D79-B8D0-7BFE29969174}" srcOrd="0" destOrd="0" presId="urn:microsoft.com/office/officeart/2005/8/layout/cycle3"/>
    <dgm:cxn modelId="{E3418C45-B967-4524-A7D9-99ED0C1D9C48}" srcId="{473E5534-9DE3-45AA-86AE-26C33F01042C}" destId="{C5488F84-DBEA-4593-8F04-3BD11E9A7E99}" srcOrd="4" destOrd="0" parTransId="{D5A2F0F5-B0B2-42F7-98FF-111CBCF5A877}" sibTransId="{BDFFC827-E4FD-4C2E-8B93-22E3BF33E736}"/>
    <dgm:cxn modelId="{FB0D18C4-7E83-4206-82C9-2F2D5695BB16}" srcId="{473E5534-9DE3-45AA-86AE-26C33F01042C}" destId="{99E3FEA7-6A3F-4B80-8A47-BF76A5FA968F}" srcOrd="1" destOrd="0" parTransId="{D88F6249-9A81-46C0-8BC8-B3098C2353F5}" sibTransId="{EE0947D2-98BB-4FF3-8F6C-8105E002C8C0}"/>
    <dgm:cxn modelId="{5072F258-311D-4EAB-9A0E-82FA05AFAECA}" type="presParOf" srcId="{35BE0C54-DEDB-421B-A84A-886C3862580C}" destId="{21966C78-3CBB-48AC-A54F-252050E6C4E4}" srcOrd="0" destOrd="0" presId="urn:microsoft.com/office/officeart/2005/8/layout/cycle3"/>
    <dgm:cxn modelId="{78A6B92E-E43F-42CE-B223-F49F20C13E6E}" type="presParOf" srcId="{21966C78-3CBB-48AC-A54F-252050E6C4E4}" destId="{D23C4D1D-8E67-4E99-AB21-48705FD6B2A2}" srcOrd="0" destOrd="0" presId="urn:microsoft.com/office/officeart/2005/8/layout/cycle3"/>
    <dgm:cxn modelId="{B5893E8B-1837-48C5-9F3D-DF465E3762AC}" type="presParOf" srcId="{21966C78-3CBB-48AC-A54F-252050E6C4E4}" destId="{3899ABEE-75CC-4425-8958-5F1AEA869042}" srcOrd="1" destOrd="0" presId="urn:microsoft.com/office/officeart/2005/8/layout/cycle3"/>
    <dgm:cxn modelId="{20B72CA6-7C1F-4EB4-A6E8-76A791133854}" type="presParOf" srcId="{21966C78-3CBB-48AC-A54F-252050E6C4E4}" destId="{C20EC0D4-FC63-400E-A482-BD3B3FBAA64E}" srcOrd="2" destOrd="0" presId="urn:microsoft.com/office/officeart/2005/8/layout/cycle3"/>
    <dgm:cxn modelId="{75B33E18-A5C1-4ABF-A1C7-1730D2FB3102}" type="presParOf" srcId="{21966C78-3CBB-48AC-A54F-252050E6C4E4}" destId="{8425FE50-3A05-4AB1-9682-DAA008BBBC4B}" srcOrd="3" destOrd="0" presId="urn:microsoft.com/office/officeart/2005/8/layout/cycle3"/>
    <dgm:cxn modelId="{725B65DC-3C88-475E-8BC3-321FA12772D6}" type="presParOf" srcId="{21966C78-3CBB-48AC-A54F-252050E6C4E4}" destId="{23C06B3D-2251-4D79-B8D0-7BFE29969174}" srcOrd="4" destOrd="0" presId="urn:microsoft.com/office/officeart/2005/8/layout/cycle3"/>
    <dgm:cxn modelId="{307C339E-338A-4366-9425-EECAB1BD77B3}" type="presParOf" srcId="{21966C78-3CBB-48AC-A54F-252050E6C4E4}" destId="{1954F165-ADAC-4F57-9E0F-9903764911D4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9ABEE-75CC-4425-8958-5F1AEA869042}">
      <dsp:nvSpPr>
        <dsp:cNvPr id="0" name=""/>
        <dsp:cNvSpPr/>
      </dsp:nvSpPr>
      <dsp:spPr>
        <a:xfrm>
          <a:off x="2186072" y="-21096"/>
          <a:ext cx="3476455" cy="3476455"/>
        </a:xfrm>
        <a:prstGeom prst="circularArrow">
          <a:avLst>
            <a:gd name="adj1" fmla="val 5544"/>
            <a:gd name="adj2" fmla="val 330680"/>
            <a:gd name="adj3" fmla="val 13774726"/>
            <a:gd name="adj4" fmla="val 1738669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3C4D1D-8E67-4E99-AB21-48705FD6B2A2}">
      <dsp:nvSpPr>
        <dsp:cNvPr id="0" name=""/>
        <dsp:cNvSpPr/>
      </dsp:nvSpPr>
      <dsp:spPr>
        <a:xfrm>
          <a:off x="3109931" y="771"/>
          <a:ext cx="1628737" cy="814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“</a:t>
          </a:r>
          <a:r>
            <a:rPr lang="en-US" sz="1400" b="1" kern="1200" dirty="0" smtClean="0"/>
            <a:t>Who?</a:t>
          </a:r>
          <a:r>
            <a:rPr lang="en-US" sz="1200" kern="1200" dirty="0" smtClean="0"/>
            <a:t> (wrote the pages and are they an expert in the field)”</a:t>
          </a:r>
          <a:endParaRPr lang="en-US" sz="1200" kern="1200" dirty="0"/>
        </a:p>
      </dsp:txBody>
      <dsp:txXfrm>
        <a:off x="3149685" y="40525"/>
        <a:ext cx="1549229" cy="734860"/>
      </dsp:txXfrm>
    </dsp:sp>
    <dsp:sp modelId="{C20EC0D4-FC63-400E-A482-BD3B3FBAA64E}">
      <dsp:nvSpPr>
        <dsp:cNvPr id="0" name=""/>
        <dsp:cNvSpPr/>
      </dsp:nvSpPr>
      <dsp:spPr>
        <a:xfrm>
          <a:off x="4519869" y="1025151"/>
          <a:ext cx="1628737" cy="814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“</a:t>
          </a:r>
          <a:r>
            <a:rPr lang="en-US" sz="1400" b="1" kern="1200" dirty="0" smtClean="0"/>
            <a:t>What?</a:t>
          </a:r>
          <a:r>
            <a:rPr lang="en-US" sz="1200" kern="1200" dirty="0" smtClean="0"/>
            <a:t> (does the author say is the purpose of the site?)”</a:t>
          </a:r>
          <a:endParaRPr lang="en-US" sz="1200" kern="1200" dirty="0"/>
        </a:p>
      </dsp:txBody>
      <dsp:txXfrm>
        <a:off x="4559623" y="1064905"/>
        <a:ext cx="1549229" cy="734860"/>
      </dsp:txXfrm>
    </dsp:sp>
    <dsp:sp modelId="{8425FE50-3A05-4AB1-9682-DAA008BBBC4B}">
      <dsp:nvSpPr>
        <dsp:cNvPr id="0" name=""/>
        <dsp:cNvSpPr/>
      </dsp:nvSpPr>
      <dsp:spPr>
        <a:xfrm>
          <a:off x="3981320" y="2682633"/>
          <a:ext cx="1628737" cy="814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“</a:t>
          </a:r>
          <a:r>
            <a:rPr lang="en-US" sz="1400" b="1" kern="1200" dirty="0" smtClean="0"/>
            <a:t>When?</a:t>
          </a:r>
          <a:r>
            <a:rPr lang="en-US" sz="1200" kern="1200" dirty="0" smtClean="0"/>
            <a:t> (was the site created, updated, last worked on?)”</a:t>
          </a:r>
          <a:endParaRPr lang="en-US" sz="1200" kern="1200" dirty="0"/>
        </a:p>
      </dsp:txBody>
      <dsp:txXfrm>
        <a:off x="4021074" y="2722387"/>
        <a:ext cx="1549229" cy="734860"/>
      </dsp:txXfrm>
    </dsp:sp>
    <dsp:sp modelId="{23C06B3D-2251-4D79-B8D0-7BFE29969174}">
      <dsp:nvSpPr>
        <dsp:cNvPr id="0" name=""/>
        <dsp:cNvSpPr/>
      </dsp:nvSpPr>
      <dsp:spPr>
        <a:xfrm>
          <a:off x="2238541" y="2682633"/>
          <a:ext cx="1628737" cy="814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“</a:t>
          </a:r>
          <a:r>
            <a:rPr lang="en-US" sz="1400" b="1" kern="1200" dirty="0" smtClean="0"/>
            <a:t>Where? </a:t>
          </a:r>
          <a:r>
            <a:rPr lang="en-US" sz="1200" kern="1200" dirty="0" smtClean="0"/>
            <a:t>(does the information come from?)”</a:t>
          </a:r>
          <a:endParaRPr lang="en-US" sz="1200" kern="1200" dirty="0"/>
        </a:p>
      </dsp:txBody>
      <dsp:txXfrm>
        <a:off x="2278295" y="2722387"/>
        <a:ext cx="1549229" cy="734860"/>
      </dsp:txXfrm>
    </dsp:sp>
    <dsp:sp modelId="{1954F165-ADAC-4F57-9E0F-9903764911D4}">
      <dsp:nvSpPr>
        <dsp:cNvPr id="0" name=""/>
        <dsp:cNvSpPr/>
      </dsp:nvSpPr>
      <dsp:spPr>
        <a:xfrm>
          <a:off x="1699992" y="1025151"/>
          <a:ext cx="1628737" cy="814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“</a:t>
          </a:r>
          <a:r>
            <a:rPr lang="en-US" sz="1400" b="1" kern="1200" dirty="0" smtClean="0"/>
            <a:t>Why?</a:t>
          </a:r>
          <a:r>
            <a:rPr lang="en-US" sz="1400" kern="1200" dirty="0" smtClean="0"/>
            <a:t> </a:t>
          </a:r>
          <a:r>
            <a:rPr lang="en-US" sz="1200" kern="1200" dirty="0" smtClean="0"/>
            <a:t>(is the information useful for my purpose?)”</a:t>
          </a:r>
          <a:endParaRPr lang="en-US" sz="1200" kern="1200" dirty="0"/>
        </a:p>
      </dsp:txBody>
      <dsp:txXfrm>
        <a:off x="1739746" y="1064905"/>
        <a:ext cx="1549229" cy="734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58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82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90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559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548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6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71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86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08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7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289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41CFA-1139-4F03-A561-0BFBBC379501}" type="datetimeFigureOut">
              <a:rPr lang="en-US" smtClean="0"/>
              <a:t>12/12/2010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BCC8F-DCCA-480B-8E07-0AC4CCBBB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2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audio" Target="../media/audio3.wav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6" Type="http://schemas.openxmlformats.org/officeDocument/2006/relationships/audio" Target="../media/audio2.wav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Relationship Id="rId5" Type="http://schemas.openxmlformats.org/officeDocument/2006/relationships/image" Target="../media/image7.gif"/><Relationship Id="rId4" Type="http://schemas.openxmlformats.org/officeDocument/2006/relationships/hyperlink" Target="http://edc.carleton.ca/blog/wp-content/uploads/2008/06/061013_internet_citing1.gi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ghfall2010.wikispaces.com/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microsoft.com/windowsxp/wmx/AWE/awe_sample_introducing_300.asx" TargetMode="External"/><Relationship Id="rId4" Type="http://schemas.openxmlformats.org/officeDocument/2006/relationships/hyperlink" Target="http://www.microsoft.com/windowsxp/wmx/AWE/awe_sample_introducing_300.a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14800"/>
            <a:ext cx="5715000" cy="1143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486400"/>
            <a:ext cx="7391400" cy="9144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CMP 101 Introduction to Computers </a:t>
            </a:r>
          </a:p>
          <a:p>
            <a:r>
              <a:rPr lang="en-US" sz="1200" b="1" dirty="0" smtClean="0"/>
              <a:t>Linda Blessing</a:t>
            </a:r>
          </a:p>
          <a:p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377" y="539010"/>
            <a:ext cx="3588823" cy="304239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819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799">
        <p:fade/>
        <p:sndAc>
          <p:stSnd>
            <p:snd r:embed="rId3" name="drumroll.wav"/>
          </p:stSnd>
        </p:sndAc>
      </p:transition>
    </mc:Choice>
    <mc:Fallback xmlns="">
      <p:transition spd="med" advTm="5799">
        <p:fade/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762928">
            <a:off x="1453421" y="2514322"/>
            <a:ext cx="6541959" cy="111683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innerShdw blurRad="114300">
              <a:schemeClr val="accent1">
                <a:lumMod val="60000"/>
                <a:lumOff val="40000"/>
              </a:schemeClr>
            </a:innerShdw>
          </a:effectLst>
          <a:scene3d>
            <a:camera prst="obliqueTopLef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n-US" dirty="0" smtClean="0"/>
              <a:t>No. 2 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 rot="20466910">
            <a:off x="3506713" y="558330"/>
            <a:ext cx="750136" cy="752989"/>
          </a:xfrm>
          <a:prstGeom prst="star5">
            <a:avLst>
              <a:gd name="adj" fmla="val 17106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48200" y="831882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Professional Resume</a:t>
            </a:r>
            <a:endParaRPr lang="en-US" sz="2800" b="1" dirty="0"/>
          </a:p>
        </p:txBody>
      </p:sp>
      <p:sp>
        <p:nvSpPr>
          <p:cNvPr id="5" name="5-Point Star 4"/>
          <p:cNvSpPr/>
          <p:nvPr/>
        </p:nvSpPr>
        <p:spPr>
          <a:xfrm rot="20671305">
            <a:off x="4704965" y="1624887"/>
            <a:ext cx="724024" cy="659179"/>
          </a:xfrm>
          <a:prstGeom prst="star5">
            <a:avLst>
              <a:gd name="adj" fmla="val 17857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62600" y="1954476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Cover Letter</a:t>
            </a:r>
            <a:endParaRPr lang="en-US" sz="28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00" y="2819400"/>
            <a:ext cx="4203663" cy="3429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3000" y="6091282"/>
            <a:ext cx="1981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    </a:t>
            </a:r>
          </a:p>
          <a:p>
            <a:r>
              <a:rPr lang="en-US" sz="1100" dirty="0" smtClean="0"/>
              <a:t>www.searchjobscareers.com</a:t>
            </a:r>
          </a:p>
          <a:p>
            <a:r>
              <a:rPr lang="en-US" sz="1100" dirty="0" smtClean="0"/>
              <a:t>  </a:t>
            </a:r>
            <a:endParaRPr lang="en-US" sz="1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018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37"/>
    </mc:Choice>
    <mc:Fallback xmlns="">
      <p:transition spd="slow" advTm="101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544" y="315321"/>
            <a:ext cx="8229600" cy="1401762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No. 1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4680">
            <a:off x="3050058" y="440689"/>
            <a:ext cx="421387" cy="1188443"/>
          </a:xfrm>
        </p:spPr>
      </p:pic>
      <p:sp>
        <p:nvSpPr>
          <p:cNvPr id="9" name="Rectangle 8"/>
          <p:cNvSpPr/>
          <p:nvPr/>
        </p:nvSpPr>
        <p:spPr>
          <a:xfrm>
            <a:off x="6858000" y="1755728"/>
            <a:ext cx="17798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http://kiddo.org/?page_id=20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5645">
            <a:off x="5540155" y="415785"/>
            <a:ext cx="579437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648" y="611840"/>
            <a:ext cx="838200" cy="114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2965">
            <a:off x="2326323" y="564557"/>
            <a:ext cx="8350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286000"/>
            <a:ext cx="5280463" cy="35811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4230534" y="6477000"/>
            <a:ext cx="335222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http://www.myexceltemplates.com/organize-your-finances/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 rot="20615145">
            <a:off x="501221" y="2357222"/>
            <a:ext cx="2545848" cy="52322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Personal Budget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 rot="659320">
            <a:off x="1463049" y="3315135"/>
            <a:ext cx="1762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</a:t>
            </a:r>
            <a:r>
              <a:rPr lang="en-US" sz="2000" b="1" dirty="0" smtClean="0">
                <a:solidFill>
                  <a:srgbClr val="C00000"/>
                </a:solidFill>
              </a:rPr>
              <a:t>Excel Spreadsheet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1340558">
            <a:off x="794832" y="4083774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Formulas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6221" y="4602665"/>
            <a:ext cx="1257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Savings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937339">
            <a:off x="814975" y="5064712"/>
            <a:ext cx="1228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Expenses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611716">
            <a:off x="1823636" y="5359081"/>
            <a:ext cx="1489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Payment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Calculations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331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97">
        <p:sndAc>
          <p:stSnd>
            <p:snd r:embed="rId3" name="chimes.wav"/>
          </p:stSnd>
        </p:sndAc>
      </p:transition>
    </mc:Choice>
    <mc:Fallback xmlns="">
      <p:transition spd="slow" advTm="7497"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1" grpId="0"/>
      <p:bldP spid="13" grpId="0" animBg="1"/>
      <p:bldP spid="14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4724400" cy="792162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No. 10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2636"/>
            <a:ext cx="7772400" cy="4048125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0" y="12192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Customizing the Quick Access Toolbar in any Microsoft application for easy access to your most used commands!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184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9"/>
    </mc:Choice>
    <mc:Fallback xmlns="">
      <p:transition spd="slow" advTm="46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495800"/>
            <a:ext cx="4114800" cy="6858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ctr"/>
            <a:r>
              <a:rPr lang="en-US" sz="4400" b="0" dirty="0" smtClean="0">
                <a:solidFill>
                  <a:schemeClr val="bg1"/>
                </a:solidFill>
              </a:rPr>
              <a:t>No. 9</a:t>
            </a:r>
            <a:endParaRPr lang="en-US" sz="4400" b="0" dirty="0">
              <a:solidFill>
                <a:schemeClr val="bg1"/>
              </a:solidFill>
            </a:endParaRPr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423910144"/>
              </p:ext>
            </p:extLst>
          </p:nvPr>
        </p:nvGraphicFramePr>
        <p:xfrm>
          <a:off x="1676400" y="1066801"/>
          <a:ext cx="5638800" cy="3058795"/>
        </p:xfrm>
        <a:graphic>
          <a:graphicData uri="http://schemas.openxmlformats.org/drawingml/2006/table">
            <a:tbl>
              <a:tblPr/>
              <a:tblGrid>
                <a:gridCol w="2785429"/>
                <a:gridCol w="2853371"/>
              </a:tblGrid>
              <a:tr h="2850515">
                <a:tc rowSpan="2"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For WORD</a:t>
                      </a:r>
                      <a:r>
                        <a:rPr lang="en-US" sz="2400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documents:</a:t>
                      </a:r>
                    </a:p>
                    <a:p>
                      <a:pPr algn="l"/>
                      <a:endParaRPr lang="en-US" sz="2400" baseline="0" dirty="0" smtClean="0"/>
                    </a:p>
                    <a:p>
                      <a:pPr algn="l"/>
                      <a:r>
                        <a:rPr lang="en-US" sz="2400" b="1" baseline="0" dirty="0" smtClean="0">
                          <a:solidFill>
                            <a:srgbClr val="7030A0"/>
                          </a:solidFill>
                        </a:rPr>
                        <a:t>For Excel 2007 workbooks:</a:t>
                      </a:r>
                    </a:p>
                    <a:p>
                      <a:pPr algn="l"/>
                      <a:endParaRPr lang="en-US" sz="2400" baseline="0" dirty="0" smtClean="0"/>
                    </a:p>
                    <a:p>
                      <a:pPr algn="l"/>
                      <a:r>
                        <a:rPr lang="en-US" sz="2400" b="1" baseline="0" dirty="0" smtClean="0">
                          <a:solidFill>
                            <a:srgbClr val="CC3300"/>
                          </a:solidFill>
                        </a:rPr>
                        <a:t>For PowerPoint 2007 presentations:</a:t>
                      </a:r>
                      <a:endParaRPr lang="en-US" sz="2400" b="1" dirty="0">
                        <a:solidFill>
                          <a:srgbClr val="CC3300"/>
                        </a:solidFill>
                      </a:endParaRPr>
                    </a:p>
                  </a:txBody>
                  <a:tcPr marL="12700" marR="12700" marT="12700" marB="127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endParaRPr lang="en-US" sz="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r>
                        <a:rPr lang="en-US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   Ends in  .docx</a:t>
                      </a:r>
                    </a:p>
                    <a:p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en-US" sz="2400" b="1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    Ends in   .xlsx</a:t>
                      </a:r>
                    </a:p>
                    <a:p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en-US" sz="2400" b="1" dirty="0" smtClean="0">
                          <a:solidFill>
                            <a:srgbClr val="CC3300"/>
                          </a:solidFill>
                          <a:effectLst/>
                          <a:latin typeface="+mn-lt"/>
                        </a:rPr>
                        <a:t>    Ends in   .pptx</a:t>
                      </a:r>
                      <a:endParaRPr lang="en-US" sz="2400" b="1" dirty="0">
                        <a:solidFill>
                          <a:srgbClr val="CC33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127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2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</a:t>
                      </a:r>
                      <a:endParaRPr lang="en-US" sz="1200" dirty="0"/>
                    </a:p>
                  </a:txBody>
                  <a:tcPr marL="12700" marR="12700" marT="12700" marB="127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367338"/>
            <a:ext cx="6324600" cy="80486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rgbClr val="660066"/>
                </a:solidFill>
              </a:rPr>
              <a:t>2007 Office has new file formats based on XML (Extensible Markup Language)</a:t>
            </a:r>
            <a:endParaRPr lang="en-US" sz="2400" dirty="0">
              <a:solidFill>
                <a:srgbClr val="660066"/>
              </a:solidFill>
            </a:endParaRPr>
          </a:p>
        </p:txBody>
      </p:sp>
      <p:pic>
        <p:nvPicPr>
          <p:cNvPr id="1025" name="Picture 1" descr="Question 8 answ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5" y="10874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7052950"/>
      </p:ext>
    </p:extLst>
  </p:cSld>
  <p:clrMapOvr>
    <a:masterClrMapping/>
  </p:clrMapOvr>
  <p:transition spd="slow" advTm="642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  <a:tileRect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No.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8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Buy A Computer Assignment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4989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    System Details: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77625872"/>
              </p:ext>
            </p:extLst>
          </p:nvPr>
        </p:nvGraphicFramePr>
        <p:xfrm>
          <a:off x="457200" y="2590801"/>
          <a:ext cx="2819400" cy="36575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9400"/>
              </a:tblGrid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PROCESSOR &amp; GRAPHICS CARD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OPERATING SYSTEM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WARRANTY AND SERVICE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MEMORY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MONITOR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02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HARD DRIVE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OPTICAL DRIVE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SPEAKERS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KEYBOARD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MOUSE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SOUND CARD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MODEM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46087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     Accessories: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58927697"/>
              </p:ext>
            </p:extLst>
          </p:nvPr>
        </p:nvGraphicFramePr>
        <p:xfrm>
          <a:off x="5562600" y="2667000"/>
          <a:ext cx="3124200" cy="3519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24200"/>
              </a:tblGrid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OFFICE SOFTWARE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SECURITY SOFTWARE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ADOBE</a:t>
                      </a:r>
                      <a:r>
                        <a:rPr lang="en-US" sz="11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PHOTOSHOP ELEMENTS 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PRINTER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SERVICE &amp; SUPPORT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STUDIO XSP 7100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NETWORK CARD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ADOBE SOFTWARE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" name="Down Arrow 19"/>
          <p:cNvSpPr/>
          <p:nvPr/>
        </p:nvSpPr>
        <p:spPr>
          <a:xfrm>
            <a:off x="1705356" y="1947385"/>
            <a:ext cx="484632" cy="52578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164" y="1947385"/>
            <a:ext cx="54292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657600" y="3657600"/>
            <a:ext cx="167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WWW.Dell.com</a:t>
            </a:r>
            <a:endParaRPr lang="en-US" sz="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57400"/>
            <a:ext cx="1752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59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74">
        <p:sndAc>
          <p:stSnd>
            <p:snd r:embed="rId3" name="cashreg.wav"/>
          </p:stSnd>
        </p:sndAc>
      </p:transition>
    </mc:Choice>
    <mc:Fallback xmlns="">
      <p:transition spd="slow" advTm="8474">
        <p:sndAc>
          <p:stSnd>
            <p:snd r:embed="rId6" name="cashreg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build="p"/>
      <p:bldP spid="15" grpId="0" build="p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9" y="4648200"/>
            <a:ext cx="4572002" cy="71913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101600">
              <a:schemeClr val="accent3">
                <a:lumMod val="75000"/>
                <a:alpha val="6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No. 7</a:t>
            </a:r>
            <a:endParaRPr lang="en-US" sz="4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7" r="12667"/>
          <a:stretch>
            <a:fillRect/>
          </a:stretch>
        </p:blipFill>
        <p:spPr>
          <a:xfrm>
            <a:off x="2623309" y="212725"/>
            <a:ext cx="5875141" cy="39020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715000"/>
            <a:ext cx="7391400" cy="60960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Plagiarism &amp; Copyright Content Anticipation/Reaction Guide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4114800"/>
            <a:ext cx="3962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http://edc.carleton.ca/blog/wp-content/uploads/2008/06/061013_internet_citing1.gif</a:t>
            </a:r>
            <a:endParaRPr lang="en-US" sz="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1828799" cy="1752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199" y="3429000"/>
            <a:ext cx="1828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http://edc.carleton.ca/blog/wp-content/uploads/2008/06/061013_internet_citing1.gif</a:t>
            </a:r>
            <a:endParaRPr lang="en-US" sz="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346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95"/>
    </mc:Choice>
    <mc:Fallback xmlns="">
      <p:transition spd="slow" advTm="70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19831507">
            <a:off x="2118474" y="2527319"/>
            <a:ext cx="4876800" cy="134849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chemeClr val="bg1"/>
                </a:solidFill>
              </a:rPr>
              <a:t>No. 6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Health Topic Wiki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440725"/>
              </p:ext>
            </p:extLst>
          </p:nvPr>
        </p:nvGraphicFramePr>
        <p:xfrm>
          <a:off x="1219200" y="1143000"/>
          <a:ext cx="1980373" cy="533400"/>
        </p:xfrm>
        <a:graphic>
          <a:graphicData uri="http://schemas.openxmlformats.org/drawingml/2006/table">
            <a:tbl>
              <a:tblPr/>
              <a:tblGrid>
                <a:gridCol w="208280"/>
                <a:gridCol w="1772093"/>
              </a:tblGrid>
              <a:tr h="53340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dirty="0">
                        <a:effectLst/>
                        <a:latin typeface="Lucida Grande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solidFill>
                            <a:srgbClr val="FFFFFF"/>
                          </a:solidFill>
                          <a:effectLst/>
                          <a:latin typeface="Lucida Grande"/>
                          <a:hlinkClick r:id="rId3" action="ppaction://hlinkfile"/>
                        </a:rPr>
                        <a:t>LGHFall2010</a:t>
                      </a:r>
                      <a:endParaRPr lang="en-US" dirty="0">
                        <a:solidFill>
                          <a:srgbClr val="FFFFFF"/>
                        </a:solidFill>
                        <a:effectLst/>
                        <a:latin typeface="Lucida Grande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078" name="Picture 6" descr="http://www.wikispaces.com/i/plan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219200" y="1600200"/>
            <a:ext cx="1752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     http</a:t>
            </a:r>
            <a:r>
              <a:rPr lang="en-US" sz="800" dirty="0"/>
              <a:t>://</a:t>
            </a:r>
            <a:r>
              <a:rPr lang="en-US" sz="800" dirty="0" smtClean="0"/>
              <a:t>lghfall2010.wikispaces.com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 rot="883452">
            <a:off x="6095688" y="3999856"/>
            <a:ext cx="2369175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Dermatomyositis</a:t>
            </a:r>
          </a:p>
        </p:txBody>
      </p:sp>
      <p:sp>
        <p:nvSpPr>
          <p:cNvPr id="26" name="Rectangle 25"/>
          <p:cNvSpPr/>
          <p:nvPr/>
        </p:nvSpPr>
        <p:spPr>
          <a:xfrm rot="20915230">
            <a:off x="4702518" y="4817942"/>
            <a:ext cx="1368297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Obesity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Epidemic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20497474">
            <a:off x="676169" y="2715920"/>
            <a:ext cx="1339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Research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 rot="11726890" flipV="1">
            <a:off x="654279" y="4150224"/>
            <a:ext cx="1549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Discussion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 rot="11463821" flipV="1">
            <a:off x="1397858" y="5359760"/>
            <a:ext cx="16570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hotos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 rot="594438">
            <a:off x="2445695" y="2051381"/>
            <a:ext cx="114832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inks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73" name="Rectangle 3072"/>
          <p:cNvSpPr/>
          <p:nvPr/>
        </p:nvSpPr>
        <p:spPr>
          <a:xfrm rot="728391">
            <a:off x="3589030" y="1061504"/>
            <a:ext cx="1263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Videos</a:t>
            </a:r>
            <a:endParaRPr lang="en-US" sz="24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76" name="Rectangle 3075"/>
          <p:cNvSpPr/>
          <p:nvPr/>
        </p:nvSpPr>
        <p:spPr>
          <a:xfrm rot="1458685">
            <a:off x="6667050" y="5303039"/>
            <a:ext cx="1651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Interactive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80" name="Rectangle 3079"/>
          <p:cNvSpPr/>
          <p:nvPr/>
        </p:nvSpPr>
        <p:spPr>
          <a:xfrm rot="12297335" flipV="1">
            <a:off x="6380216" y="1128254"/>
            <a:ext cx="16918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Topics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90" name="Rectangle 3089"/>
          <p:cNvSpPr/>
          <p:nvPr/>
        </p:nvSpPr>
        <p:spPr>
          <a:xfrm rot="1679304">
            <a:off x="7354397" y="2852207"/>
            <a:ext cx="8072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Text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352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31"/>
    </mc:Choice>
    <mc:Fallback xmlns="">
      <p:transition spd="slow" advTm="62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3" grpId="0" animBg="1"/>
      <p:bldP spid="26" grpId="0" animBg="1"/>
      <p:bldP spid="27" grpId="0"/>
      <p:bldP spid="29" grpId="0"/>
      <p:bldP spid="30" grpId="0"/>
      <p:bldP spid="31" grpId="0"/>
      <p:bldP spid="3073" grpId="0"/>
      <p:bldP spid="3076" grpId="0"/>
      <p:bldP spid="3080" grpId="0"/>
      <p:bldP spid="30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5029200"/>
            <a:ext cx="3200400" cy="838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No. 5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6600" y="5943599"/>
            <a:ext cx="5676900" cy="457201"/>
          </a:xfrm>
        </p:spPr>
        <p:txBody>
          <a:bodyPr>
            <a:noAutofit/>
          </a:bodyPr>
          <a:lstStyle/>
          <a:p>
            <a:r>
              <a:rPr lang="en-US" sz="2400" dirty="0" smtClean="0">
                <a:cs typeface="Arial" pitchFamily="34" charset="0"/>
              </a:rPr>
              <a:t>Reflective Writing-Technology in Healthcare</a:t>
            </a:r>
            <a:endParaRPr lang="en-US" sz="2400" dirty="0">
              <a:cs typeface="Arial" pitchFamily="34" charset="0"/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5" r="8915"/>
          <a:stretch>
            <a:fillRect/>
          </a:stretch>
        </p:blipFill>
        <p:spPr>
          <a:xfrm>
            <a:off x="76201" y="152401"/>
            <a:ext cx="6858000" cy="4800600"/>
          </a:xfrm>
        </p:spPr>
      </p:pic>
      <p:sp>
        <p:nvSpPr>
          <p:cNvPr id="10" name="TextBox 9"/>
          <p:cNvSpPr txBox="1"/>
          <p:nvPr/>
        </p:nvSpPr>
        <p:spPr>
          <a:xfrm>
            <a:off x="228600" y="4953000"/>
            <a:ext cx="3048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www.google.com/imgres?imgurl=http://www.swri.org/4org/d10/bioeng/bioeng/images/bioeng.jpg&amp;imgrefurl=http://www.swri.org/PrinterFriendly/TechPrint.asp%3FURL%3Dhttp%253A%252F%252Fwww.swri.org%252F4org%252Fd10%252Fbioeng%252Fbioeng%252Fdefault.htm%253F&amp;usg=__gJMl5jxjVbQ2NQBL-P35J56mqh4=&amp;h=265&amp;w=430&amp;sz=31&amp;hl=en&amp;start=0&amp;zoom=1&amp;tbnid=wp-wMwJdszrCyM:&amp;tbnh=113&amp;tbnw=184&amp;prev=/images%3Fq%3Dhealthcare%2Btechnology%26hl%3Den%26biw%3D1596%26bih%3D656%26gbv%3D2%26tbs%3Disch:1&amp;itbs=1&amp;iact=hc&amp;vpx=982&amp;vpy=203&amp;dur=4566&amp;hovh=176&amp;hovw=286&amp;tx=146&amp;ty=125&amp;ei=D_0CTbObOIK0lQfrkYzgCQ&amp;oei=D_0CTbObOIK0lQfrkYzgCQ&amp;esq=1&amp;page=1&amp;ndsp=26&amp;ved=1t:429,r:6,s: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34200" y="381000"/>
            <a:ext cx="2209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learned technology is integral in many areas of healthcare; in diagnosis, treatment, medical records, 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billing and communication. </a:t>
            </a:r>
            <a:endParaRPr lang="en-US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411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03"/>
    </mc:Choice>
    <mc:Fallback xmlns="">
      <p:transition spd="slow" advTm="75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5638800" cy="1676400"/>
          </a:xfr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rgbClr val="003399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No. 4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100" b="1" dirty="0" smtClean="0">
                <a:solidFill>
                  <a:schemeClr val="accent1">
                    <a:lumMod val="75000"/>
                  </a:schemeClr>
                </a:solidFill>
              </a:rPr>
              <a:t>Website Evaluation</a:t>
            </a:r>
            <a:endParaRPr lang="en-US" sz="3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176162"/>
              </p:ext>
            </p:extLst>
          </p:nvPr>
        </p:nvGraphicFramePr>
        <p:xfrm>
          <a:off x="685800" y="2293426"/>
          <a:ext cx="7848600" cy="3497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 rot="20562478">
            <a:off x="950447" y="2555904"/>
            <a:ext cx="18924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5 W’s</a:t>
            </a:r>
          </a:p>
          <a:p>
            <a:pPr algn="ctr"/>
            <a:r>
              <a:rPr lang="en-US" sz="1200" dirty="0"/>
              <a:t>b</a:t>
            </a:r>
            <a:r>
              <a:rPr lang="en-US" sz="1200" dirty="0" smtClean="0"/>
              <a:t>y</a:t>
            </a:r>
          </a:p>
          <a:p>
            <a:pPr algn="ctr"/>
            <a:r>
              <a:rPr lang="en-US" dirty="0" smtClean="0"/>
              <a:t>Kathleen Schrock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6172200"/>
            <a:ext cx="594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                Schrock, Kathleen, (2002). The ABCs of Website Evaluation. </a:t>
            </a:r>
            <a:r>
              <a:rPr lang="en-US" sz="1200" i="1" dirty="0" smtClean="0"/>
              <a:t>Cover, 2</a:t>
            </a:r>
            <a:r>
              <a:rPr lang="en-US" sz="1200" i="1" baseline="30000" dirty="0" smtClean="0"/>
              <a:t>nd</a:t>
            </a:r>
            <a:r>
              <a:rPr lang="en-US" sz="1200" i="1" dirty="0" smtClean="0"/>
              <a:t> Edition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 rot="1944420">
            <a:off x="6494738" y="2729962"/>
            <a:ext cx="21615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Critical Evaluation Web Surveys and Resources</a:t>
            </a:r>
          </a:p>
          <a:p>
            <a:r>
              <a:rPr lang="en-US" sz="900" dirty="0" smtClean="0"/>
              <a:t>http://www.discoveryschool.com/schrockguide/eval.html</a:t>
            </a:r>
            <a:endParaRPr lang="en-US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709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59"/>
    </mc:Choice>
    <mc:Fallback xmlns="">
      <p:transition spd="slow" advTm="108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  <p:bldP spid="7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19199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No. 3   </a:t>
            </a:r>
            <a:r>
              <a:rPr lang="en-US" sz="3200" dirty="0" smtClean="0">
                <a:solidFill>
                  <a:schemeClr val="bg1"/>
                </a:solidFill>
              </a:rPr>
              <a:t>Digital Story – Windows Movie Maker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awe_sample_introducing_300.asx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09851" y="2719388"/>
            <a:ext cx="3714749" cy="27860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0800" y="5825698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4"/>
              </a:rPr>
              <a:t>http</a:t>
            </a:r>
            <a:r>
              <a:rPr lang="en-US" sz="1200" dirty="0">
                <a:hlinkClick r:id="rId4"/>
              </a:rPr>
              <a:t>://</a:t>
            </a:r>
            <a:r>
              <a:rPr lang="en-US" sz="1200" dirty="0" smtClean="0">
                <a:hlinkClick r:id="rId4"/>
              </a:rPr>
              <a:t>www.microsoft.com/windowsxp/wmx/AWE/awe_sample_introducing_300.asx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636210" y="1523999"/>
            <a:ext cx="7821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 Watch “</a:t>
            </a:r>
            <a:r>
              <a:rPr lang="en-US" sz="2400" i="1" dirty="0" smtClean="0"/>
              <a:t>Introducing </a:t>
            </a:r>
            <a:r>
              <a:rPr lang="en-US" sz="2400" i="1" dirty="0"/>
              <a:t>Windows Movie Maker </a:t>
            </a:r>
            <a:r>
              <a:rPr lang="en-US" sz="2400" i="1" dirty="0" smtClean="0"/>
              <a:t>2” by Microsoft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2018821"/>
            <a:ext cx="2895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Click on black box below: </a:t>
            </a:r>
            <a:endParaRPr lang="en-US" sz="1000" dirty="0"/>
          </a:p>
        </p:txBody>
      </p:sp>
      <p:sp>
        <p:nvSpPr>
          <p:cNvPr id="8" name="Down Arrow 7"/>
          <p:cNvSpPr/>
          <p:nvPr/>
        </p:nvSpPr>
        <p:spPr>
          <a:xfrm>
            <a:off x="4277868" y="2316004"/>
            <a:ext cx="484632" cy="3319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0634822">
            <a:off x="683063" y="2825295"/>
            <a:ext cx="1309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Photos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20453556">
            <a:off x="602398" y="4157322"/>
            <a:ext cx="156455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Video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896131">
            <a:off x="6817403" y="2924148"/>
            <a:ext cx="14306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Audio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76600" y="2967334"/>
            <a:ext cx="2362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Video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 rot="1056416">
            <a:off x="7029016" y="4142762"/>
            <a:ext cx="1470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Clip Art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120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699"/>
    </mc:Choice>
    <mc:Fallback xmlns="">
      <p:transition spd="slow" advTm="85699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879" objId="4"/>
        <p14:triggerEvt type="onClick" time="1879" objId="4"/>
        <p14:stopEvt time="85699" objId="4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8|1.2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2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2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9|0.6|1.3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9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9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9|2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379</Words>
  <Application>Microsoft Office PowerPoint</Application>
  <PresentationFormat>On-screen Show (4:3)</PresentationFormat>
  <Paragraphs>106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Presentation</vt:lpstr>
      <vt:lpstr>No. 10</vt:lpstr>
      <vt:lpstr>No. 9</vt:lpstr>
      <vt:lpstr>No. 8 Buy A Computer Assignment</vt:lpstr>
      <vt:lpstr>No. 7</vt:lpstr>
      <vt:lpstr>No. 6 Health Topic Wiki</vt:lpstr>
      <vt:lpstr>No. 5</vt:lpstr>
      <vt:lpstr>No. 4 Website Evaluation</vt:lpstr>
      <vt:lpstr>No. 3   Digital Story – Windows Movie Maker</vt:lpstr>
      <vt:lpstr>No. 2 </vt:lpstr>
      <vt:lpstr>No. 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Terry</dc:creator>
  <cp:lastModifiedBy>Terry</cp:lastModifiedBy>
  <cp:revision>62</cp:revision>
  <dcterms:created xsi:type="dcterms:W3CDTF">2010-12-09T02:02:27Z</dcterms:created>
  <dcterms:modified xsi:type="dcterms:W3CDTF">2010-12-13T04:59:26Z</dcterms:modified>
</cp:coreProperties>
</file>